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257" r:id="rId3"/>
    <p:sldId id="261" r:id="rId4"/>
    <p:sldId id="262" r:id="rId5"/>
    <p:sldId id="263" r:id="rId6"/>
    <p:sldId id="273" r:id="rId7"/>
    <p:sldId id="275" r:id="rId8"/>
    <p:sldId id="274" r:id="rId9"/>
    <p:sldId id="272" r:id="rId10"/>
    <p:sldId id="258" r:id="rId11"/>
    <p:sldId id="259" r:id="rId12"/>
    <p:sldId id="260" r:id="rId13"/>
  </p:sldIdLst>
  <p:sldSz cx="111617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516" y="-102"/>
      </p:cViewPr>
      <p:guideLst>
        <p:guide orient="horz" pos="2160"/>
        <p:guide pos="3516"/>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79ECD-21A1-4077-B366-7ADD028F308B}" type="datetimeFigureOut">
              <a:rPr lang="en-US" smtClean="0"/>
              <a:pPr/>
              <a:t>11/3/2019</a:t>
            </a:fld>
            <a:endParaRPr lang="en-US"/>
          </a:p>
        </p:txBody>
      </p:sp>
      <p:sp>
        <p:nvSpPr>
          <p:cNvPr id="4" name="Slide Image Placeholder 3"/>
          <p:cNvSpPr>
            <a:spLocks noGrp="1" noRot="1" noChangeAspect="1"/>
          </p:cNvSpPr>
          <p:nvPr>
            <p:ph type="sldImg" idx="2"/>
          </p:nvPr>
        </p:nvSpPr>
        <p:spPr>
          <a:xfrm>
            <a:off x="639763" y="685800"/>
            <a:ext cx="557847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FB6174-4B51-4489-8BF9-542F5E681C1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identical to the convergence theory,</a:t>
            </a:r>
            <a:endParaRPr lang="en-US" dirty="0"/>
          </a:p>
        </p:txBody>
      </p:sp>
      <p:sp>
        <p:nvSpPr>
          <p:cNvPr id="4" name="Slide Number Placeholder 3"/>
          <p:cNvSpPr>
            <a:spLocks noGrp="1"/>
          </p:cNvSpPr>
          <p:nvPr>
            <p:ph type="sldNum" sz="quarter" idx="10"/>
          </p:nvPr>
        </p:nvSpPr>
        <p:spPr/>
        <p:txBody>
          <a:bodyPr/>
          <a:lstStyle/>
          <a:p>
            <a:fld id="{5BFB6174-4B51-4489-8BF9-542F5E681C15}"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748668" y="359898"/>
            <a:ext cx="9040988"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748668" y="1850064"/>
            <a:ext cx="9040988"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11/3/2019</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1124756" y="1413802"/>
            <a:ext cx="256719"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412518" y="1345016"/>
            <a:ext cx="78132"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71285" y="274640"/>
            <a:ext cx="2232343"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395214" y="274641"/>
            <a:ext cx="6790042"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786632" y="-54"/>
            <a:ext cx="8371285"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3147339" y="2600325"/>
            <a:ext cx="7813199"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147339" y="1066800"/>
            <a:ext cx="7813199"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790428" y="0"/>
            <a:ext cx="93014"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651665" y="2814656"/>
            <a:ext cx="256719"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939427" y="2745870"/>
            <a:ext cx="78132"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52389" y="274320"/>
            <a:ext cx="9152605"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752389" y="1524000"/>
            <a:ext cx="4464685"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440309" y="1524000"/>
            <a:ext cx="4464685"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58086" y="5160336"/>
            <a:ext cx="10045542"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58086" y="328278"/>
            <a:ext cx="4911154"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692473" y="328278"/>
            <a:ext cx="4911154"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58086" y="969336"/>
            <a:ext cx="4911154"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692473" y="969336"/>
            <a:ext cx="4911154"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11/3/2019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52389" y="274320"/>
            <a:ext cx="9152605"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11/3/2019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238950" y="0"/>
            <a:ext cx="9922763"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11/3/2019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238950" y="-54"/>
            <a:ext cx="89294"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8086" y="216778"/>
            <a:ext cx="4650714"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8086" y="1406964"/>
            <a:ext cx="4650714"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558086" y="2133601"/>
            <a:ext cx="9952527"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85897" y="1066800"/>
            <a:ext cx="3348514"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930143" y="1066800"/>
            <a:ext cx="5580857"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023157" y="1143004"/>
            <a:ext cx="5394828"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484266" y="954341"/>
            <a:ext cx="837128"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6107775" y="936786"/>
            <a:ext cx="79248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1023157" y="4800600"/>
            <a:ext cx="5394828"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995968" y="-815922"/>
            <a:ext cx="200052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06068" y="21103"/>
            <a:ext cx="2077796"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223236" y="1055077"/>
            <a:ext cx="13741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236374" y="-54"/>
            <a:ext cx="992534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752389" y="274638"/>
            <a:ext cx="9152605"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752389" y="1447800"/>
            <a:ext cx="9152605"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4371671" y="6305550"/>
            <a:ext cx="26044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11/3/2019</a:t>
            </a:fld>
            <a:endParaRPr lang="en-US"/>
          </a:p>
        </p:txBody>
      </p:sp>
      <p:sp>
        <p:nvSpPr>
          <p:cNvPr id="10" name="Footer Placeholder 9"/>
          <p:cNvSpPr>
            <a:spLocks noGrp="1"/>
          </p:cNvSpPr>
          <p:nvPr>
            <p:ph type="ftr" sz="quarter" idx="3"/>
          </p:nvPr>
        </p:nvSpPr>
        <p:spPr>
          <a:xfrm>
            <a:off x="6976071" y="6305550"/>
            <a:ext cx="3534542"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10514333" y="6305550"/>
            <a:ext cx="558086"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238950" y="-54"/>
            <a:ext cx="89294"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Models of Social Welfare</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a:t>
            </a:r>
            <a:endParaRPr lang="en-US" dirty="0"/>
          </a:p>
        </p:txBody>
      </p:sp>
      <p:sp>
        <p:nvSpPr>
          <p:cNvPr id="3" name="Content Placeholder 2"/>
          <p:cNvSpPr>
            <a:spLocks noGrp="1"/>
          </p:cNvSpPr>
          <p:nvPr>
            <p:ph idx="1"/>
          </p:nvPr>
        </p:nvSpPr>
        <p:spPr/>
        <p:txBody>
          <a:bodyPr/>
          <a:lstStyle/>
          <a:p>
            <a:r>
              <a:rPr lang="en-US" dirty="0" smtClean="0"/>
              <a:t>a simplified version of something complex </a:t>
            </a:r>
          </a:p>
          <a:p>
            <a:pPr lvl="1"/>
            <a:r>
              <a:rPr lang="en-US" dirty="0" smtClean="0"/>
              <a:t>used in analyzing and solving problems or </a:t>
            </a:r>
          </a:p>
          <a:p>
            <a:pPr lvl="1"/>
            <a:r>
              <a:rPr lang="en-US" dirty="0" smtClean="0"/>
              <a:t>making predictions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a:t>
            </a:r>
            <a:endParaRPr lang="en-US" dirty="0"/>
          </a:p>
        </p:txBody>
      </p:sp>
      <p:sp>
        <p:nvSpPr>
          <p:cNvPr id="3" name="Content Placeholder 2"/>
          <p:cNvSpPr>
            <a:spLocks noGrp="1"/>
          </p:cNvSpPr>
          <p:nvPr>
            <p:ph idx="1"/>
          </p:nvPr>
        </p:nvSpPr>
        <p:spPr/>
        <p:txBody>
          <a:bodyPr/>
          <a:lstStyle/>
          <a:p>
            <a:r>
              <a:rPr lang="en-US" dirty="0" smtClean="0"/>
              <a:t>Systematic explanation of facts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Perspective??? </a:t>
            </a:r>
            <a:endParaRPr lang="en-US" dirty="0"/>
          </a:p>
        </p:txBody>
      </p:sp>
      <p:sp>
        <p:nvSpPr>
          <p:cNvPr id="3" name="Content Placeholder 2"/>
          <p:cNvSpPr>
            <a:spLocks noGrp="1"/>
          </p:cNvSpPr>
          <p:nvPr>
            <p:ph idx="1"/>
          </p:nvPr>
        </p:nvSpPr>
        <p:spPr/>
        <p:txBody>
          <a:bodyPr/>
          <a:lstStyle/>
          <a:p>
            <a:r>
              <a:rPr lang="en-US" dirty="0" smtClean="0"/>
              <a:t>a particular evaluation of a situation or facts, especially from one person's point of view</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Models of Social Welfare</a:t>
            </a:r>
            <a:endParaRPr lang="en-US" dirty="0"/>
          </a:p>
        </p:txBody>
      </p:sp>
      <p:sp>
        <p:nvSpPr>
          <p:cNvPr id="3" name="Content Placeholder 2"/>
          <p:cNvSpPr>
            <a:spLocks noGrp="1"/>
          </p:cNvSpPr>
          <p:nvPr>
            <p:ph idx="1"/>
          </p:nvPr>
        </p:nvSpPr>
        <p:spPr/>
        <p:txBody>
          <a:bodyPr/>
          <a:lstStyle/>
          <a:p>
            <a:r>
              <a:rPr lang="en-US" dirty="0" smtClean="0"/>
              <a:t>Models of social welfare explains how social welfare develops in a society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Ramesh</a:t>
            </a:r>
            <a:r>
              <a:rPr lang="en-US" b="1" dirty="0" smtClean="0"/>
              <a:t> </a:t>
            </a:r>
            <a:r>
              <a:rPr lang="en-US" b="1" dirty="0" err="1" smtClean="0"/>
              <a:t>Mishra</a:t>
            </a:r>
            <a:endParaRPr lang="en-US" b="1" dirty="0"/>
          </a:p>
        </p:txBody>
      </p:sp>
      <p:sp>
        <p:nvSpPr>
          <p:cNvPr id="3" name="Content Placeholder 2"/>
          <p:cNvSpPr>
            <a:spLocks noGrp="1"/>
          </p:cNvSpPr>
          <p:nvPr>
            <p:ph idx="1"/>
          </p:nvPr>
        </p:nvSpPr>
        <p:spPr/>
        <p:txBody>
          <a:bodyPr/>
          <a:lstStyle/>
          <a:p>
            <a:pPr>
              <a:defRPr/>
            </a:pPr>
            <a:r>
              <a:rPr lang="en-US" b="1" u="sng" dirty="0" err="1" smtClean="0"/>
              <a:t>Mishra</a:t>
            </a:r>
            <a:r>
              <a:rPr lang="en-US" b="1" u="sng" dirty="0" smtClean="0"/>
              <a:t> </a:t>
            </a:r>
            <a:r>
              <a:rPr lang="en-US" dirty="0" smtClean="0"/>
              <a:t>has suggested five approaches namely</a:t>
            </a:r>
          </a:p>
          <a:p>
            <a:pPr marL="971550" lvl="1" indent="-514350">
              <a:buFont typeface="+mj-lt"/>
              <a:buAutoNum type="arabicPeriod"/>
              <a:defRPr/>
            </a:pPr>
            <a:r>
              <a:rPr lang="en-US" dirty="0" smtClean="0"/>
              <a:t>Welfare as citizenship </a:t>
            </a:r>
          </a:p>
          <a:p>
            <a:pPr marL="971550" lvl="1" indent="-514350">
              <a:buFont typeface="+mj-lt"/>
              <a:buAutoNum type="arabicPeriod"/>
              <a:defRPr/>
            </a:pPr>
            <a:r>
              <a:rPr lang="en-US" dirty="0" smtClean="0"/>
              <a:t>Welfare as Social Reform </a:t>
            </a:r>
          </a:p>
          <a:p>
            <a:pPr marL="971550" lvl="1" indent="-514350">
              <a:buFont typeface="+mj-lt"/>
              <a:buAutoNum type="arabicPeriod"/>
              <a:defRPr/>
            </a:pPr>
            <a:r>
              <a:rPr lang="en-US" dirty="0" smtClean="0"/>
              <a:t>Convergence theory of technological determinism   </a:t>
            </a:r>
          </a:p>
          <a:p>
            <a:pPr marL="971550" lvl="1" indent="-514350">
              <a:buFont typeface="+mj-lt"/>
              <a:buAutoNum type="arabicPeriod"/>
              <a:defRPr/>
            </a:pPr>
            <a:r>
              <a:rPr lang="en-US" dirty="0" smtClean="0"/>
              <a:t>the functional view of welfare</a:t>
            </a:r>
          </a:p>
          <a:p>
            <a:pPr marL="971550" lvl="1" indent="-514350">
              <a:buFont typeface="+mj-lt"/>
              <a:buAutoNum type="arabicPeriod"/>
              <a:defRPr/>
            </a:pPr>
            <a:r>
              <a:rPr lang="en-US" dirty="0" smtClean="0"/>
              <a:t>the Marxist view of welfare development.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Pat Young</a:t>
            </a:r>
            <a:endParaRPr lang="en-US" b="1" dirty="0"/>
          </a:p>
        </p:txBody>
      </p:sp>
      <p:sp>
        <p:nvSpPr>
          <p:cNvPr id="3" name="Content Placeholder 2"/>
          <p:cNvSpPr>
            <a:spLocks noGrp="1"/>
          </p:cNvSpPr>
          <p:nvPr>
            <p:ph idx="1"/>
          </p:nvPr>
        </p:nvSpPr>
        <p:spPr/>
        <p:txBody>
          <a:bodyPr>
            <a:normAutofit fontScale="92500"/>
          </a:bodyPr>
          <a:lstStyle/>
          <a:p>
            <a:pPr>
              <a:defRPr/>
            </a:pPr>
            <a:r>
              <a:rPr lang="en-US" dirty="0" smtClean="0"/>
              <a:t>Pat young has given four approaches explaining the role of the state in the welfare development. They are’-</a:t>
            </a:r>
          </a:p>
          <a:p>
            <a:pPr>
              <a:defRPr/>
            </a:pPr>
            <a:r>
              <a:rPr lang="en-US" dirty="0" smtClean="0"/>
              <a:t> (1) Anti-Collectivist,</a:t>
            </a:r>
          </a:p>
          <a:p>
            <a:pPr>
              <a:defRPr/>
            </a:pPr>
            <a:r>
              <a:rPr lang="en-US" dirty="0" smtClean="0"/>
              <a:t> (2) Collectivist, </a:t>
            </a:r>
          </a:p>
          <a:p>
            <a:pPr>
              <a:defRPr/>
            </a:pPr>
            <a:r>
              <a:rPr lang="en-US" dirty="0" smtClean="0"/>
              <a:t>(3 Marxist, and, </a:t>
            </a:r>
          </a:p>
          <a:p>
            <a:pPr>
              <a:defRPr/>
            </a:pPr>
            <a:r>
              <a:rPr lang="en-US" dirty="0" smtClean="0"/>
              <a:t>(4) Feminist</a:t>
            </a:r>
            <a:r>
              <a:rPr lang="en-US" dirty="0" smtClean="0">
                <a:hlinkClick r:id="" action="ppaction://noaction"/>
              </a:rPr>
              <a:t>[1]</a:t>
            </a:r>
            <a:r>
              <a:rPr lang="en-US" dirty="0" smtClean="0"/>
              <a:t>.  </a:t>
            </a:r>
          </a:p>
          <a:p>
            <a:pPr>
              <a:defRPr/>
            </a:pPr>
            <a:endParaRPr lang="en-US" dirty="0" smtClean="0"/>
          </a:p>
          <a:p>
            <a:pPr>
              <a:defRPr/>
            </a:pPr>
            <a:r>
              <a:rPr lang="en-US" dirty="0" smtClean="0">
                <a:hlinkClick r:id="" action="ppaction://noaction"/>
              </a:rPr>
              <a:t>[1]</a:t>
            </a:r>
            <a:r>
              <a:rPr lang="en-US" dirty="0" smtClean="0"/>
              <a:t> Pat Young,1995,</a:t>
            </a:r>
            <a:r>
              <a:rPr lang="en-US" i="1" dirty="0" smtClean="0"/>
              <a:t> Mastering</a:t>
            </a:r>
            <a:r>
              <a:rPr lang="en-US" sz="2800" i="1" dirty="0" smtClean="0"/>
              <a:t>  Social Welfare</a:t>
            </a:r>
            <a:r>
              <a:rPr lang="en-US" sz="2800" dirty="0" smtClean="0"/>
              <a:t> (3rd.edition). MacMillan Press Ltd. London),p.332-6.</a:t>
            </a:r>
          </a:p>
          <a:p>
            <a:pPr>
              <a:defRPr/>
            </a:pP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Micheal</a:t>
            </a:r>
            <a:r>
              <a:rPr lang="en-US" b="1" dirty="0" smtClean="0"/>
              <a:t> Sullivan</a:t>
            </a:r>
            <a:endParaRPr lang="en-US" b="1" dirty="0"/>
          </a:p>
        </p:txBody>
      </p:sp>
      <p:sp>
        <p:nvSpPr>
          <p:cNvPr id="3" name="Content Placeholder 2"/>
          <p:cNvSpPr>
            <a:spLocks noGrp="1"/>
          </p:cNvSpPr>
          <p:nvPr>
            <p:ph idx="1"/>
          </p:nvPr>
        </p:nvSpPr>
        <p:spPr/>
        <p:txBody>
          <a:bodyPr/>
          <a:lstStyle/>
          <a:p>
            <a:pPr>
              <a:defRPr/>
            </a:pPr>
            <a:r>
              <a:rPr lang="en-US" dirty="0" smtClean="0"/>
              <a:t>Sullivan has coined four models namely </a:t>
            </a:r>
          </a:p>
          <a:p>
            <a:pPr marL="914400" lvl="1" indent="-514350">
              <a:buFont typeface="+mj-lt"/>
              <a:buAutoNum type="arabicPeriod"/>
              <a:defRPr/>
            </a:pPr>
            <a:r>
              <a:rPr lang="en-US" dirty="0" smtClean="0"/>
              <a:t>the </a:t>
            </a:r>
            <a:r>
              <a:rPr lang="en-US" b="1" u="sng" dirty="0" smtClean="0"/>
              <a:t>reformist approach </a:t>
            </a:r>
            <a:r>
              <a:rPr lang="en-US" dirty="0" smtClean="0"/>
              <a:t>to state welfare development. It is closer to that of </a:t>
            </a:r>
            <a:r>
              <a:rPr lang="en-US" dirty="0" err="1" smtClean="0"/>
              <a:t>Mishra’s</a:t>
            </a:r>
            <a:r>
              <a:rPr lang="en-US" dirty="0" smtClean="0"/>
              <a:t> approach of social reform </a:t>
            </a:r>
          </a:p>
          <a:p>
            <a:pPr marL="914400" lvl="1" indent="-514350">
              <a:buFont typeface="+mj-lt"/>
              <a:buAutoNum type="arabicPeriod"/>
              <a:defRPr/>
            </a:pPr>
            <a:r>
              <a:rPr lang="en-US" dirty="0" smtClean="0"/>
              <a:t>the </a:t>
            </a:r>
            <a:r>
              <a:rPr lang="en-US" b="1" u="sng" dirty="0" smtClean="0"/>
              <a:t>Industrial state </a:t>
            </a:r>
            <a:r>
              <a:rPr lang="en-US" dirty="0" smtClean="0"/>
              <a:t>and state social welfare development is identical with convergence model</a:t>
            </a:r>
          </a:p>
          <a:p>
            <a:pPr marL="971550" lvl="1" indent="-514350">
              <a:buFont typeface="+mj-lt"/>
              <a:buAutoNum type="arabicPeriod"/>
              <a:defRPr/>
            </a:pPr>
            <a:r>
              <a:rPr lang="en-US" dirty="0" smtClean="0"/>
              <a:t>the </a:t>
            </a:r>
            <a:r>
              <a:rPr lang="en-US" b="1" u="sng" dirty="0" smtClean="0"/>
              <a:t>Capitalist </a:t>
            </a:r>
            <a:r>
              <a:rPr lang="en-US" dirty="0" smtClean="0"/>
              <a:t>state and welfare development and </a:t>
            </a:r>
          </a:p>
          <a:p>
            <a:pPr marL="971550" lvl="1" indent="-514350">
              <a:buFont typeface="+mj-lt"/>
              <a:buAutoNum type="arabicPeriod"/>
              <a:defRPr/>
            </a:pPr>
            <a:r>
              <a:rPr lang="en-US" dirty="0" smtClean="0"/>
              <a:t>the ‘</a:t>
            </a:r>
            <a:r>
              <a:rPr lang="en-US" b="1" u="sng" dirty="0" smtClean="0"/>
              <a:t>radical right</a:t>
            </a:r>
            <a:r>
              <a:rPr lang="en-US" dirty="0" smtClean="0"/>
              <a:t>’ approach to welfare development. </a:t>
            </a:r>
            <a:endParaRPr lang="en-US" sz="1200" dirty="0" smtClean="0"/>
          </a:p>
          <a:p>
            <a:pPr marL="914400" lvl="1"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1466055" y="609600"/>
            <a:ext cx="9137573" cy="5486400"/>
          </a:xfrm>
        </p:spPr>
        <p:txBody>
          <a:bodyPr/>
          <a:lstStyle/>
          <a:p>
            <a:pPr eaLnBrk="1" hangingPunct="1">
              <a:defRPr/>
            </a:pPr>
            <a:r>
              <a:rPr lang="en-US" dirty="0" smtClean="0"/>
              <a:t>We have  a pick-n-mix approach of  </a:t>
            </a:r>
            <a:r>
              <a:rPr lang="en-US" dirty="0" err="1" smtClean="0"/>
              <a:t>Mishra’s</a:t>
            </a:r>
            <a:r>
              <a:rPr lang="en-US" dirty="0" smtClean="0"/>
              <a:t> and Sullivan’s approaches and have discussed the Islamic approach, the reformist approach, the citizenship approach, the Convergence approach, the Capitalist, and Marxist approaches to welfare development which seems to be relevant to the welfare development in Pakistan</a:t>
            </a:r>
            <a:r>
              <a:rPr lang="en-US" b="1" dirty="0" smtClean="0"/>
              <a:t>.</a:t>
            </a:r>
            <a:r>
              <a:rPr lang="en-US" dirty="0" smtClean="0"/>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21505</TotalTime>
  <Words>273</Words>
  <Application>Microsoft Office PowerPoint</Application>
  <PresentationFormat>Custom</PresentationFormat>
  <Paragraphs>35</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Solstice</vt:lpstr>
      <vt:lpstr>Models of Social Welfare</vt:lpstr>
      <vt:lpstr>Model? ??</vt:lpstr>
      <vt:lpstr>Theory</vt:lpstr>
      <vt:lpstr>Perspective??? </vt:lpstr>
      <vt:lpstr>Models of Social Welfare</vt:lpstr>
      <vt:lpstr>Ramesh Mishra</vt:lpstr>
      <vt:lpstr>Pat Young</vt:lpstr>
      <vt:lpstr>Micheal Sullivan</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Imran</dc:creator>
  <cp:lastModifiedBy>Imran</cp:lastModifiedBy>
  <cp:revision>16</cp:revision>
  <dcterms:created xsi:type="dcterms:W3CDTF">2006-08-16T00:00:00Z</dcterms:created>
  <dcterms:modified xsi:type="dcterms:W3CDTF">2019-11-11T13:36:05Z</dcterms:modified>
</cp:coreProperties>
</file>